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Open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OpenSans-bold.fntdata"/><Relationship Id="rId14" Type="http://schemas.openxmlformats.org/officeDocument/2006/relationships/font" Target="fonts/OpenSans-regular.fntdata"/><Relationship Id="rId17" Type="http://schemas.openxmlformats.org/officeDocument/2006/relationships/font" Target="fonts/OpenSans-boldItalic.fntdata"/><Relationship Id="rId16" Type="http://schemas.openxmlformats.org/officeDocument/2006/relationships/font" Target="fonts/OpenSans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c541257cb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0c541257c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0f9aab19f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0f9aab19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f9aab19f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0f9aab19f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c541257cb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0c541257cb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0c541257cb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0c541257cb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c541257cb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0c541257cb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0c541257cb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0c541257cb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retrofit.coop/" TargetMode="External"/><Relationship Id="rId4" Type="http://schemas.openxmlformats.org/officeDocument/2006/relationships/hyperlink" Target="https://harrogate-college.ac.uk/retrofitcourse/" TargetMode="External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harrogate-college.ac.uk/contact/events/harrogate-college-eco-retrofit-awareness-general-public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harrogate-college.ac.uk/partners/employers-network/" TargetMode="External"/><Relationship Id="rId4" Type="http://schemas.openxmlformats.org/officeDocument/2006/relationships/hyperlink" Target="https://www.eventbrite.co.uk/e/213540614727" TargetMode="External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579600" y="1915925"/>
            <a:ext cx="8520600" cy="69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-GB" sz="7155">
                <a:latin typeface="Open Sans"/>
                <a:ea typeface="Open Sans"/>
                <a:cs typeface="Open Sans"/>
                <a:sym typeface="Open Sans"/>
              </a:rPr>
              <a:t>Retrofit &amp; Training</a:t>
            </a:r>
            <a:endParaRPr b="1" sz="7155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Google Shape;100;p25"/>
          <p:cNvSpPr txBox="1"/>
          <p:nvPr>
            <p:ph idx="1" type="subTitle"/>
          </p:nvPr>
        </p:nvSpPr>
        <p:spPr>
          <a:xfrm>
            <a:off x="311700" y="39950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32">
                <a:latin typeface="Open Sans"/>
                <a:ea typeface="Open Sans"/>
                <a:cs typeface="Open Sans"/>
                <a:sym typeface="Open Sans"/>
              </a:rPr>
              <a:t>Holly Hansen-Maughan</a:t>
            </a:r>
            <a:endParaRPr sz="1632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>
            <p:ph type="title"/>
          </p:nvPr>
        </p:nvSpPr>
        <p:spPr>
          <a:xfrm>
            <a:off x="1340400" y="579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320">
                <a:latin typeface="Open Sans"/>
                <a:ea typeface="Open Sans"/>
                <a:cs typeface="Open Sans"/>
                <a:sym typeface="Open Sans"/>
              </a:rPr>
              <a:t>Strategic Development Fund: Skills Accelerator</a:t>
            </a:r>
            <a:r>
              <a:rPr lang="en-GB" sz="2320"/>
              <a:t> </a:t>
            </a:r>
            <a:endParaRPr sz="2320"/>
          </a:p>
        </p:txBody>
      </p:sp>
      <p:sp>
        <p:nvSpPr>
          <p:cNvPr id="106" name="Google Shape;106;p26"/>
          <p:cNvSpPr txBox="1"/>
          <p:nvPr>
            <p:ph idx="1" type="body"/>
          </p:nvPr>
        </p:nvSpPr>
        <p:spPr>
          <a:xfrm>
            <a:off x="311700" y="1152475"/>
            <a:ext cx="6139200" cy="38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Collaborative retrofit project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Craven college, third sector partners, 30+ businesses support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Demonstrated need - changes in regs, sector and climate targets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Spend on training, staff and awareness raising </a:t>
            </a:r>
            <a:br>
              <a:rPr lang="en-GB"/>
            </a:b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u="sng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People Powered Retrofit</a:t>
            </a: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 : </a:t>
            </a:r>
            <a:r>
              <a:rPr lang="en-GB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Foundations of Eco-Renovation</a:t>
            </a: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Costed course, subsidised by third sector partner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(12th &amp; 19th March course still open)</a:t>
            </a: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en-GB">
                <a:latin typeface="Open Sans"/>
                <a:ea typeface="Open Sans"/>
                <a:cs typeface="Open Sans"/>
                <a:sym typeface="Open Sans"/>
              </a:rPr>
            </a:b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Domestic Energy Assessment, Retrofit Assessment 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7" name="Google Shape;10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4425" y="1865662"/>
            <a:ext cx="2189725" cy="242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Third party funding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●"/>
            </a:pPr>
            <a:r>
              <a:rPr lang="en-GB" sz="1700">
                <a:latin typeface="Open Sans"/>
                <a:ea typeface="Open Sans"/>
                <a:cs typeface="Open Sans"/>
                <a:sym typeface="Open Sans"/>
              </a:rPr>
              <a:t>Partner Zero Carbon Harrogate. They had 2 successful bids which aimed to kick start green skills and named Harrogate as the skills provider.</a:t>
            </a:r>
            <a:br>
              <a:rPr lang="en-GB" sz="1700">
                <a:latin typeface="Open Sans"/>
                <a:ea typeface="Open Sans"/>
                <a:cs typeface="Open Sans"/>
                <a:sym typeface="Open Sans"/>
              </a:rPr>
            </a:b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●"/>
            </a:pPr>
            <a:r>
              <a:rPr lang="en-GB" sz="1700">
                <a:latin typeface="Open Sans"/>
                <a:ea typeface="Open Sans"/>
                <a:cs typeface="Open Sans"/>
                <a:sym typeface="Open Sans"/>
              </a:rPr>
              <a:t>Funded places on courses from them over a 2 year period, including: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○"/>
            </a:pPr>
            <a:r>
              <a:rPr lang="en-GB" sz="1300">
                <a:latin typeface="Open Sans"/>
                <a:ea typeface="Open Sans"/>
                <a:cs typeface="Open Sans"/>
                <a:sym typeface="Open Sans"/>
              </a:rPr>
              <a:t>6 people funded in Retrofit Assessment 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○"/>
            </a:pPr>
            <a:r>
              <a:rPr lang="en-GB" sz="1300">
                <a:latin typeface="Open Sans"/>
                <a:ea typeface="Open Sans"/>
                <a:cs typeface="Open Sans"/>
                <a:sym typeface="Open Sans"/>
              </a:rPr>
              <a:t>45 Retrofit in Building course spaces 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○"/>
            </a:pPr>
            <a:r>
              <a:rPr lang="en-GB" sz="1300">
                <a:latin typeface="Open Sans"/>
                <a:ea typeface="Open Sans"/>
                <a:cs typeface="Open Sans"/>
                <a:sym typeface="Open Sans"/>
              </a:rPr>
              <a:t>45 Air Source Heat pump course spaces </a:t>
            </a:r>
            <a:br>
              <a:rPr lang="en-GB" sz="1300">
                <a:latin typeface="Open Sans"/>
                <a:ea typeface="Open Sans"/>
                <a:cs typeface="Open Sans"/>
                <a:sym typeface="Open Sans"/>
              </a:rPr>
            </a:b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●"/>
            </a:pPr>
            <a:r>
              <a:rPr lang="en-GB" sz="1700">
                <a:latin typeface="Open Sans"/>
                <a:ea typeface="Open Sans"/>
                <a:cs typeface="Open Sans"/>
                <a:sym typeface="Open Sans"/>
              </a:rPr>
              <a:t>Means that when this curriculum goes live, we have support to do it for free. 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●"/>
            </a:pPr>
            <a:r>
              <a:rPr lang="en-GB" sz="1700">
                <a:latin typeface="Open Sans"/>
                <a:ea typeface="Open Sans"/>
                <a:cs typeface="Open Sans"/>
                <a:sym typeface="Open Sans"/>
              </a:rPr>
              <a:t>They also will hire an project manager to drive retrofit awareness and engagement as well as manage retrofit projects. 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Open Sans"/>
                <a:ea typeface="Open Sans"/>
                <a:cs typeface="Open Sans"/>
                <a:sym typeface="Open Sans"/>
              </a:rPr>
              <a:t>Retrofit awareness event: 17th, Feb 5-7pm, Harrogate College</a:t>
            </a:r>
            <a:br>
              <a:rPr lang="en-GB" sz="2000"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2000">
                <a:latin typeface="Open Sans"/>
                <a:ea typeface="Open Sans"/>
                <a:cs typeface="Open Sans"/>
                <a:sym typeface="Open Sans"/>
              </a:rPr>
              <a:t>Homeowners, trades and retrofit experts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Sign up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What next?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0" name="Google Shape;120;p28"/>
          <p:cNvPicPr preferRelativeResize="0"/>
          <p:nvPr/>
        </p:nvPicPr>
        <p:blipFill rotWithShape="1">
          <a:blip r:embed="rId4">
            <a:alphaModFix/>
          </a:blip>
          <a:srcRect b="10626" l="0" r="0" t="0"/>
          <a:stretch/>
        </p:blipFill>
        <p:spPr>
          <a:xfrm>
            <a:off x="1781175" y="2309800"/>
            <a:ext cx="5581650" cy="238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 txBox="1"/>
          <p:nvPr>
            <p:ph idx="1" type="body"/>
          </p:nvPr>
        </p:nvSpPr>
        <p:spPr>
          <a:xfrm>
            <a:off x="311700" y="1152475"/>
            <a:ext cx="4467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National support &amp; </a:t>
            </a: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Funding: </a:t>
            </a:r>
            <a:br>
              <a:rPr lang="en-GB"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xternally funded through collaboration with others.</a:t>
            </a:r>
            <a:br>
              <a:rPr lang="en-GB"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There are no standardised qualifications that are government funded.</a:t>
            </a:r>
            <a:br>
              <a:rPr lang="en-GB">
                <a:latin typeface="Open Sans"/>
                <a:ea typeface="Open Sans"/>
                <a:cs typeface="Open Sans"/>
                <a:sym typeface="Open Sans"/>
              </a:rPr>
            </a:b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Training: Staff to be upskilled to deliver it - Expertise</a:t>
            </a:r>
            <a:br>
              <a:rPr lang="en-GB">
                <a:latin typeface="Open Sans"/>
                <a:ea typeface="Open Sans"/>
                <a:cs typeface="Open Sans"/>
                <a:sym typeface="Open Sans"/>
              </a:rPr>
            </a:b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Awareness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p29"/>
          <p:cNvSpPr txBox="1"/>
          <p:nvPr>
            <p:ph type="title"/>
          </p:nvPr>
        </p:nvSpPr>
        <p:spPr>
          <a:xfrm>
            <a:off x="183100" y="423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How?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7" name="Google Shape;12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9200" y="1416750"/>
            <a:ext cx="3850451" cy="288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Future? </a:t>
            </a: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Feedback is vital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We need feedback from employers in order to provide the curriculum the industry needs.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Harrogate College Employers Network </a:t>
            </a:r>
            <a:br>
              <a:rPr lang="en-GB">
                <a:latin typeface="Open Sans"/>
                <a:ea typeface="Open Sans"/>
                <a:cs typeface="Open Sans"/>
                <a:sym typeface="Open Sans"/>
              </a:rPr>
            </a:b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100">
                <a:latin typeface="Open Sans"/>
                <a:ea typeface="Open Sans"/>
                <a:cs typeface="Open Sans"/>
                <a:sym typeface="Open Sans"/>
              </a:rPr>
              <a:t>Next events in February</a:t>
            </a:r>
            <a:br>
              <a:rPr lang="en-GB" sz="2100"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2100" u="sng">
                <a:solidFill>
                  <a:srgbClr val="00AEC7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Energy &amp; Construction, Monday 14 February 2022, 9:30 – 11:30am</a:t>
            </a:r>
            <a:endParaRPr sz="27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4" name="Google Shape;13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5750" y="1712112"/>
            <a:ext cx="1976425" cy="19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-GB" sz="681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Any questions?</a:t>
            </a:r>
            <a:endParaRPr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